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72465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42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1DCDB-B9A8-4A40-B69B-BB7E75C161A9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138A4-E1EB-461E-AB72-F51FF0021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9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57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7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74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74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7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18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3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33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5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09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4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7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38A4-E1EB-461E-AB72-F51FF0021C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7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48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2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03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7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8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1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13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70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04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4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5655-F542-40AE-BF0F-94E6957FCC0B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1D40-B5F3-4DDA-BAE7-9896063FB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2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cid:image002.png@01CEA407.F2DD03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2346" y="3613666"/>
            <a:ext cx="6876205" cy="1008112"/>
          </a:xfrm>
          <a:prstGeom prst="rect">
            <a:avLst/>
          </a:prstGeom>
          <a:solidFill>
            <a:srgbClr val="00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3287" y="5202115"/>
            <a:ext cx="6876205" cy="782960"/>
          </a:xfrm>
          <a:prstGeom prst="rect">
            <a:avLst/>
          </a:prstGeom>
          <a:solidFill>
            <a:srgbClr val="F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287" y="5301208"/>
            <a:ext cx="6860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Helvetica" panose="020B0500000000000000" pitchFamily="34" charset="0"/>
              </a:rPr>
              <a:t>Professionnalisme, innovation, responsabilité, </a:t>
            </a:r>
            <a:endParaRPr lang="fr-FR" sz="1600" b="1" dirty="0" smtClean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les </a:t>
            </a:r>
            <a:r>
              <a:rPr lang="fr-FR" sz="1600" b="1" dirty="0">
                <a:solidFill>
                  <a:schemeClr val="bg1"/>
                </a:solidFill>
                <a:latin typeface="Helvetica" panose="020B0500000000000000" pitchFamily="34" charset="0"/>
              </a:rPr>
              <a:t>métiers du patrimoine ont leur école</a:t>
            </a:r>
          </a:p>
        </p:txBody>
      </p:sp>
      <p:pic>
        <p:nvPicPr>
          <p:cNvPr id="7" name="Picture 3" descr="C:\Users\dave.SUPTERTIAIRE.000\Desktop\Fotolia_37531349_Subscription_Monthly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22" y="1548396"/>
            <a:ext cx="2302857" cy="1591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ave.SUPTERTIAIRE.000\Desktop\Fotolia_46042891_Subscription_Monthly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9"/>
          <a:stretch/>
        </p:blipFill>
        <p:spPr bwMode="auto">
          <a:xfrm>
            <a:off x="3704738" y="1544279"/>
            <a:ext cx="1874409" cy="1600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ve.SUPTERTIAIRE.000\Desktop\Fotolia_49975120_Subscription_Monthly_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46" y="1556792"/>
            <a:ext cx="2370748" cy="1575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39" y="188640"/>
            <a:ext cx="5112568" cy="7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8202" y="3907403"/>
            <a:ext cx="8964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Helvetica" panose="020B0500000000000000" pitchFamily="34" charset="0"/>
              </a:rPr>
              <a:t>RETOUR SUR UNE EXPERIENCE DE TITRES AU RNCP</a:t>
            </a:r>
            <a:endParaRPr lang="fr-FR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59796" y="30726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Emploi et RNCP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09120" y="20389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412776"/>
            <a:ext cx="87129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Embauches en contrat de professionnalisation  :  comparatif en %</a:t>
            </a:r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r>
              <a:rPr lang="fr-FR" dirty="0" smtClean="0"/>
              <a:t>Les titres au RNCP y ont une place prépondérante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68118"/>
              </p:ext>
            </p:extLst>
          </p:nvPr>
        </p:nvGraphicFramePr>
        <p:xfrm>
          <a:off x="395536" y="1916832"/>
          <a:ext cx="8352931" cy="3679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307"/>
                <a:gridCol w="742483"/>
                <a:gridCol w="742483"/>
                <a:gridCol w="742483"/>
                <a:gridCol w="742483"/>
                <a:gridCol w="756761"/>
                <a:gridCol w="756761"/>
                <a:gridCol w="742483"/>
                <a:gridCol w="742483"/>
                <a:gridCol w="728204"/>
              </a:tblGrid>
              <a:tr h="6963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Mode de reconnaissance de la qualification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2011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2012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2013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63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Total 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-</a:t>
                      </a:r>
                      <a:r>
                        <a:rPr lang="fr-FR" sz="1600" u="none" strike="noStrike" dirty="0">
                          <a:effectLst/>
                        </a:rPr>
                        <a:t>de 26 </a:t>
                      </a:r>
                      <a:r>
                        <a:rPr lang="fr-FR" sz="1600" u="none" strike="noStrike" dirty="0" smtClean="0">
                          <a:effectLst/>
                        </a:rPr>
                        <a:t>ans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26 </a:t>
                      </a:r>
                      <a:r>
                        <a:rPr lang="fr-FR" sz="1600" u="none" strike="noStrike" dirty="0">
                          <a:effectLst/>
                        </a:rPr>
                        <a:t>ans et </a:t>
                      </a:r>
                      <a:r>
                        <a:rPr lang="fr-FR" sz="1600" u="none" strike="noStrike" dirty="0" smtClean="0">
                          <a:effectLst/>
                        </a:rPr>
                        <a:t>+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Total 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-</a:t>
                      </a:r>
                      <a:r>
                        <a:rPr lang="fr-FR" sz="1600" u="none" strike="noStrike" dirty="0">
                          <a:effectLst/>
                        </a:rPr>
                        <a:t>de 26 </a:t>
                      </a:r>
                      <a:r>
                        <a:rPr lang="fr-FR" sz="1600" u="none" strike="noStrike" dirty="0" smtClean="0">
                          <a:effectLst/>
                        </a:rPr>
                        <a:t>ans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26 </a:t>
                      </a:r>
                      <a:r>
                        <a:rPr lang="fr-FR" sz="1600" u="none" strike="noStrike" dirty="0">
                          <a:effectLst/>
                        </a:rPr>
                        <a:t>ans et </a:t>
                      </a:r>
                      <a:r>
                        <a:rPr lang="fr-FR" sz="1600" u="none" strike="noStrike" dirty="0" smtClean="0">
                          <a:effectLst/>
                        </a:rPr>
                        <a:t>+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Total 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-</a:t>
                      </a:r>
                      <a:r>
                        <a:rPr lang="fr-FR" sz="1600" u="none" strike="noStrike" dirty="0">
                          <a:effectLst/>
                        </a:rPr>
                        <a:t>de 26 </a:t>
                      </a:r>
                      <a:r>
                        <a:rPr lang="fr-FR" sz="1600" u="none" strike="noStrike" dirty="0" smtClean="0">
                          <a:effectLst/>
                        </a:rPr>
                        <a:t>ans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26 </a:t>
                      </a:r>
                      <a:r>
                        <a:rPr lang="fr-FR" sz="1600" u="none" strike="noStrike" dirty="0">
                          <a:effectLst/>
                        </a:rPr>
                        <a:t>ans et </a:t>
                      </a:r>
                      <a:r>
                        <a:rPr lang="fr-FR" sz="1600" u="none" strike="noStrike" dirty="0" smtClean="0">
                          <a:effectLst/>
                        </a:rPr>
                        <a:t>+</a:t>
                      </a:r>
                      <a:endParaRPr lang="fr-FR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737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Certification ou qualification enregistrée au </a:t>
                      </a:r>
                      <a:r>
                        <a:rPr lang="fr-FR" sz="1400" b="1" u="none" strike="noStrike" dirty="0">
                          <a:effectLst/>
                        </a:rPr>
                        <a:t>RNCP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60,3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64,9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40,6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65,9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70,5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47,5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65,8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69,7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49,7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16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Certificat de qualification professionnelle </a:t>
                      </a:r>
                      <a:r>
                        <a:rPr lang="fr-FR" sz="1400" b="1" u="none" strike="noStrike" dirty="0">
                          <a:effectLst/>
                        </a:rPr>
                        <a:t>(CQP)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12,5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11,2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18,3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14,4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12,8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20,8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12,9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11,2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19,7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8201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Qualification reconnue dans les classifications d'une </a:t>
                      </a:r>
                      <a:r>
                        <a:rPr lang="fr-FR" sz="1400" b="1" u="none" strike="noStrike" dirty="0">
                          <a:effectLst/>
                        </a:rPr>
                        <a:t>CCN</a:t>
                      </a:r>
                      <a:r>
                        <a:rPr lang="fr-FR" sz="1400" u="none" strike="noStrike" dirty="0">
                          <a:effectLst/>
                        </a:rPr>
                        <a:t> non RNCP.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27,1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23,9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41,1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19,7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16,7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31,7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21,4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19,1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30,6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59796" y="30726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Impact de la loi du 5 Mars 2014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09120" y="20389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1268760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définition de l’action de formation est complétée: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formation peut être séquentielle.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Elle </a:t>
            </a:r>
            <a:r>
              <a:rPr lang="fr-FR" dirty="0"/>
              <a:t>peut s’effectuer en </a:t>
            </a:r>
            <a:r>
              <a:rPr lang="fr-FR" b="1" dirty="0"/>
              <a:t>tout ou partie à distance</a:t>
            </a:r>
            <a:r>
              <a:rPr lang="fr-FR" dirty="0"/>
              <a:t>, le cas échéant en dehors de la présence des personnes chargées de l’encadrement. </a:t>
            </a:r>
            <a:endParaRPr lang="fr-FR" dirty="0" smtClean="0"/>
          </a:p>
          <a:p>
            <a:pPr lvl="1"/>
            <a:r>
              <a:rPr lang="fr-FR" dirty="0" smtClean="0"/>
              <a:t>Dans </a:t>
            </a:r>
            <a:r>
              <a:rPr lang="fr-FR" dirty="0"/>
              <a:t>ce cas, le programme </a:t>
            </a:r>
            <a:r>
              <a:rPr lang="fr-FR" dirty="0" smtClean="0"/>
              <a:t>précise </a:t>
            </a:r>
            <a:r>
              <a:rPr lang="fr-FR" dirty="0"/>
              <a:t>: 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La </a:t>
            </a:r>
            <a:r>
              <a:rPr lang="fr-FR" dirty="0"/>
              <a:t>nature des travaux demandés au stagiaire, et le temps estimé pour les </a:t>
            </a:r>
            <a:r>
              <a:rPr lang="fr-FR" dirty="0" smtClean="0"/>
              <a:t>réaliser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dirty="0"/>
              <a:t>modalités de suivi et d’évaluation spécifiques aux séquences de formation ouverte ou à </a:t>
            </a:r>
            <a:r>
              <a:rPr lang="fr-FR" dirty="0" smtClean="0"/>
              <a:t>distance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dirty="0"/>
              <a:t>moyens d’organisation, d’accompagnement ou d’assistance, pédagogique et technique, mis à disposition du </a:t>
            </a:r>
            <a:r>
              <a:rPr lang="fr-FR" dirty="0" smtClean="0"/>
              <a:t>stagiaire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Dans le cadre de la gestion du parcours du salarié, l’entreprise doit réaliser au moins </a:t>
            </a:r>
            <a:r>
              <a:rPr lang="fr-FR" dirty="0"/>
              <a:t>un entretien tous les 2 </a:t>
            </a:r>
            <a:r>
              <a:rPr lang="fr-FR" dirty="0" smtClean="0"/>
              <a:t>ans et tous les 6 ans, le salarié doit atteindre 2 des 3 </a:t>
            </a:r>
            <a:r>
              <a:rPr lang="fr-FR" smtClean="0"/>
              <a:t>critères suivants : 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Suivi </a:t>
            </a:r>
            <a:r>
              <a:rPr lang="fr-FR" dirty="0"/>
              <a:t>d’une formation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Evolution </a:t>
            </a:r>
            <a:r>
              <a:rPr lang="fr-FR" dirty="0"/>
              <a:t>salariale ou professionnelle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Obtention </a:t>
            </a:r>
            <a:r>
              <a:rPr lang="fr-FR" dirty="0"/>
              <a:t>d’une certification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885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67944" y="307262"/>
            <a:ext cx="506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dispositifs règlementés sont majoritairement certifiants et/ou qualifiants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923928" y="203896"/>
            <a:ext cx="0" cy="74969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1268760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Les dispositifs règlementés sont majoritairement certifiants et/ou qualifiants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Quelles </a:t>
            </a:r>
            <a:r>
              <a:rPr lang="fr-FR" dirty="0"/>
              <a:t>formations peut-on réaliser en mobilisant son CPF ? </a:t>
            </a:r>
          </a:p>
          <a:p>
            <a:r>
              <a:rPr lang="fr-FR" dirty="0"/>
              <a:t>Les formations éligibles au CPF sont, dans des conditions à définir par décret, les formations </a:t>
            </a:r>
            <a:r>
              <a:rPr lang="fr-FR" b="1" dirty="0"/>
              <a:t>permettant d’acquérir le Socle commun de connaissances et de compétences et l’accompagnement à la VAE. </a:t>
            </a:r>
            <a:endParaRPr lang="fr-FR" dirty="0"/>
          </a:p>
          <a:p>
            <a:r>
              <a:rPr lang="fr-FR" dirty="0"/>
              <a:t>Les autres formations éligibles au CPF sont déterminées, </a:t>
            </a:r>
            <a:r>
              <a:rPr lang="fr-FR" b="1" dirty="0"/>
              <a:t>à condition d’être inscrites sur une liste</a:t>
            </a:r>
            <a:r>
              <a:rPr lang="fr-FR" dirty="0"/>
              <a:t>, parmi les formations sanctionnées par: </a:t>
            </a:r>
          </a:p>
          <a:p>
            <a:r>
              <a:rPr lang="fr-FR" dirty="0" smtClean="0"/>
              <a:t>Une </a:t>
            </a:r>
            <a:r>
              <a:rPr lang="fr-FR" dirty="0"/>
              <a:t>certification enregistrée dans le Répertoire national des certifications professionnelles (RNCP) ou permettant d’obtenir une partie identifiée de certification professionnelle, classée au sein du répertoire visant à l’acquisition d’un bloc de compétences </a:t>
            </a:r>
          </a:p>
          <a:p>
            <a:r>
              <a:rPr lang="fr-FR" dirty="0" smtClean="0"/>
              <a:t>Un </a:t>
            </a:r>
            <a:r>
              <a:rPr lang="fr-FR" dirty="0"/>
              <a:t>certificat de qualification professionnelle de branche (CQP) ou interbranche (CQPI) </a:t>
            </a:r>
          </a:p>
          <a:p>
            <a:r>
              <a:rPr lang="fr-FR" dirty="0" smtClean="0"/>
              <a:t>Les </a:t>
            </a:r>
            <a:r>
              <a:rPr lang="fr-FR" dirty="0"/>
              <a:t>certifications inscrites à l’inventaire mentionné à l’article L 335-6 du code de l’éducation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2002" r="13985" b="17651"/>
          <a:stretch/>
        </p:blipFill>
        <p:spPr bwMode="auto">
          <a:xfrm>
            <a:off x="225994" y="1258888"/>
            <a:ext cx="88861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59796" y="30726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CPF remplace le DIF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09120" y="20389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1268760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formations éligibles au CPF sont, dans des conditions à définir par décret, les formations </a:t>
            </a:r>
            <a:r>
              <a:rPr lang="fr-FR" b="1" dirty="0"/>
              <a:t>permettant d’acquérir le Socle commun de connaissances et de compétences et l’accompagnement à la VAE. </a:t>
            </a:r>
            <a:endParaRPr lang="fr-FR" b="1" dirty="0" smtClean="0"/>
          </a:p>
          <a:p>
            <a:endParaRPr lang="fr-FR" dirty="0"/>
          </a:p>
          <a:p>
            <a:r>
              <a:rPr lang="fr-FR" dirty="0"/>
              <a:t>Les autres formations éligibles au CPF sont déterminées, </a:t>
            </a:r>
            <a:r>
              <a:rPr lang="fr-FR" b="1" dirty="0"/>
              <a:t>à condition d’être inscrites sur une liste</a:t>
            </a:r>
            <a:r>
              <a:rPr lang="fr-FR" dirty="0"/>
              <a:t>, parmi les formations sanctionnées par: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</a:t>
            </a:r>
            <a:r>
              <a:rPr lang="fr-FR" dirty="0"/>
              <a:t>certification enregistrée dans le Répertoire national des certifications professionnelles (RNCP) ou permettant d’obtenir une partie identifiée de certification professionnelle, classée au sein du répertoire visant à l’acquisition d’un bloc de compétences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</a:t>
            </a:r>
            <a:r>
              <a:rPr lang="fr-FR" dirty="0"/>
              <a:t>certificat de qualification professionnelle de branche (CQP) ou interbranche (CQPI)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certifications inscrites à l’inventaire mentionné à l’article L 335-6 du code de l’éducation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13334" r="15278" b="18963"/>
          <a:stretch/>
        </p:blipFill>
        <p:spPr bwMode="auto">
          <a:xfrm>
            <a:off x="116632" y="944216"/>
            <a:ext cx="8784976" cy="5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9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ole de l’immobilier Supterti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043737"/>
            <a:ext cx="2592290" cy="17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35896" y="1001261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en 1995 de GCAF : </a:t>
            </a:r>
          </a:p>
          <a:p>
            <a:pPr algn="ctr"/>
            <a:r>
              <a:rPr lang="fr-FR" dirty="0" smtClean="0"/>
              <a:t>Groupe Conseil Assurance Formation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71413" y="1554397"/>
            <a:ext cx="555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Objectif : La Formation Continue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35896" y="1972724"/>
            <a:ext cx="551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1999 Création de l’enseigne SUPTERTIAIRE et démarrage de l’alternance sur des titres professionnels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71413" y="2643367"/>
            <a:ext cx="5535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2001 SUPTERTIAIRE s’ouvre aux BTS Immobilier puis Assurance et obtient les agréments de la branche immobilière CEFI pour dispenser les CQP Négociateur, Gestionnaire et Comptable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671413" y="3901645"/>
            <a:ext cx="527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2007 SUPTERTIAIRE devient Etablissement Privé Supérieur Technique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658456" y="4556611"/>
            <a:ext cx="5537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2008 et 2009 SUPTERTIAIRE a fait inscrire ses titres au RNCP à niveau 3 et 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32040" y="30726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DATES 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635896" y="20389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658456" y="5277766"/>
            <a:ext cx="5522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2010 et 2011 SUPTERTIAIRE obtient les accords Région Ile de France et FONGECIF puis CSP et ouvre des classes d’adultes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44897" y="6205250"/>
            <a:ext cx="548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2012 SUPTERTIAIRE est qualifié OPQF et adhère à la FFP</a:t>
            </a:r>
          </a:p>
        </p:txBody>
      </p:sp>
      <p:pic>
        <p:nvPicPr>
          <p:cNvPr id="21" name="Image 20" descr="ISQ-OPQFwe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5" y="4270732"/>
            <a:ext cx="1843269" cy="102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cid:image002.png@01CEA407.F2DD036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5" y="5453810"/>
            <a:ext cx="1843269" cy="93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5" descr="C:\Users\dave.SUPTERTIAIRE.000\Desktop\cef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4" y="2990592"/>
            <a:ext cx="1870310" cy="11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032" y="322424"/>
            <a:ext cx="32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NOS CURSUS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067944" y="149233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/>
        </p:nvCxnSpPr>
        <p:spPr>
          <a:xfrm>
            <a:off x="0" y="4577556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69828" y="3457798"/>
            <a:ext cx="1944215" cy="4655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FSQ Comptabilité en Gestion Immobilière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397502" y="3478634"/>
            <a:ext cx="1872208" cy="4488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CQP Gestionnaire de Biens Immobiliers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4716417" y="3450530"/>
            <a:ext cx="2061096" cy="465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Conseiller en Transactions Immobilières (</a:t>
            </a:r>
            <a:r>
              <a:rPr lang="fr-FR" sz="1200" dirty="0" err="1" smtClean="0"/>
              <a:t>Niv</a:t>
            </a:r>
            <a:r>
              <a:rPr lang="fr-FR" sz="1200" dirty="0" smtClean="0"/>
              <a:t> 3 RNCP)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7051239" y="3450530"/>
            <a:ext cx="1764197" cy="4516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Chargé de Gestion Immobilière (</a:t>
            </a:r>
            <a:r>
              <a:rPr lang="fr-FR" sz="1200" dirty="0" err="1" smtClean="0"/>
              <a:t>Niv</a:t>
            </a:r>
            <a:r>
              <a:rPr lang="fr-FR" sz="1200" dirty="0" smtClean="0"/>
              <a:t> 2 RNCP)</a:t>
            </a:r>
            <a:endParaRPr lang="fr-FR" sz="12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4183118" y="4104858"/>
            <a:ext cx="0" cy="4726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012432" y="4156541"/>
            <a:ext cx="32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254678" y="5891886"/>
            <a:ext cx="32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Projet 2015 :  FOAD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438085" y="5175159"/>
            <a:ext cx="323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16 formateurs salariés et </a:t>
            </a:r>
          </a:p>
          <a:p>
            <a:pPr algn="ctr"/>
            <a:r>
              <a:rPr lang="fr-FR" dirty="0" smtClean="0"/>
              <a:t>60 prestataires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28197" y="5313659"/>
            <a:ext cx="44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17 permanents sur 2 sites Paris et Lille 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153774" y="4797276"/>
            <a:ext cx="32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480 élèves par an hors FPC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02308" y="4797276"/>
            <a:ext cx="32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 2014 : 2</a:t>
            </a:r>
            <a:r>
              <a:rPr lang="fr-FR" dirty="0"/>
              <a:t> </a:t>
            </a:r>
            <a:r>
              <a:rPr lang="fr-FR" dirty="0" smtClean="0"/>
              <a:t>400 000</a:t>
            </a:r>
          </a:p>
        </p:txBody>
      </p:sp>
      <p:pic>
        <p:nvPicPr>
          <p:cNvPr id="29" name="Image 28"/>
          <p:cNvPicPr/>
          <p:nvPr/>
        </p:nvPicPr>
        <p:blipFill rotWithShape="1">
          <a:blip r:embed="rId4"/>
          <a:srcRect l="7936" t="48148" r="39648" b="28043"/>
          <a:stretch/>
        </p:blipFill>
        <p:spPr bwMode="auto">
          <a:xfrm>
            <a:off x="386290" y="884064"/>
            <a:ext cx="8493814" cy="2472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8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27984" y="15893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 CNCP </a:t>
            </a:r>
            <a:r>
              <a:rPr lang="fr-FR" b="1" dirty="0" smtClean="0"/>
              <a:t> : Commission </a:t>
            </a:r>
            <a:r>
              <a:rPr lang="fr-FR" b="1" dirty="0"/>
              <a:t>N</a:t>
            </a:r>
            <a:r>
              <a:rPr lang="fr-FR" b="1" dirty="0" smtClean="0"/>
              <a:t>ationale </a:t>
            </a:r>
            <a:r>
              <a:rPr lang="fr-FR" b="1" dirty="0"/>
              <a:t>de la </a:t>
            </a:r>
            <a:r>
              <a:rPr lang="fr-FR" b="1" dirty="0" smtClean="0"/>
              <a:t>Certification Professionnelle</a:t>
            </a:r>
            <a:endParaRPr lang="fr-FR" b="1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995936" y="194068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0268" y="1516142"/>
            <a:ext cx="7982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CNCP est une structure </a:t>
            </a:r>
            <a:r>
              <a:rPr lang="fr-FR" dirty="0" smtClean="0"/>
              <a:t>interministérielle fondée </a:t>
            </a:r>
            <a:r>
              <a:rPr lang="fr-FR" dirty="0"/>
              <a:t>par la loi dite " de modernisation sociale " (2002) pour regrouper en France, l’information sur tous les diplômes </a:t>
            </a:r>
            <a:r>
              <a:rPr lang="fr-FR" dirty="0" smtClean="0"/>
              <a:t>existants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Elle a été créée suite aux </a:t>
            </a:r>
            <a:r>
              <a:rPr lang="fr-FR" dirty="0"/>
              <a:t>travaux du Forum européen sur la transparence des qualifications (fondé par le </a:t>
            </a:r>
            <a:r>
              <a:rPr lang="fr-FR" dirty="0" err="1"/>
              <a:t>Cedefop</a:t>
            </a:r>
            <a:r>
              <a:rPr lang="fr-FR" dirty="0"/>
              <a:t> en 1998) et du souci de rendre plus lisibles et comparables les diplômes existants, dans chaque pays membre de l’Europe.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Présidée par M</a:t>
            </a:r>
            <a:r>
              <a:rPr lang="fr-FR" dirty="0"/>
              <a:t>. Georges </a:t>
            </a:r>
            <a:r>
              <a:rPr lang="fr-FR" dirty="0" err="1" smtClean="0"/>
              <a:t>Asseraf</a:t>
            </a:r>
            <a:r>
              <a:rPr lang="fr-FR" dirty="0" smtClean="0"/>
              <a:t>, la CNCP </a:t>
            </a:r>
            <a:r>
              <a:rPr lang="fr-FR" dirty="0"/>
              <a:t>gère un répertoire national où chaque diplôme </a:t>
            </a:r>
            <a:r>
              <a:rPr lang="fr-FR" dirty="0" smtClean="0"/>
              <a:t>est décrit </a:t>
            </a:r>
            <a:r>
              <a:rPr lang="fr-FR" dirty="0"/>
              <a:t>par un document </a:t>
            </a:r>
            <a:r>
              <a:rPr lang="fr-FR" dirty="0" smtClean="0"/>
              <a:t>synthétique.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/>
              <a:t>CNCP est le point de référence français pour tous les </a:t>
            </a:r>
            <a:r>
              <a:rPr lang="fr-FR" dirty="0" smtClean="0"/>
              <a:t>diplômes et titres.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5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67944" y="307262"/>
            <a:ext cx="504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Quelles sont les formations qui figurent au RNCP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923928" y="19793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5994" y="1412776"/>
            <a:ext cx="8012012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fr-FR" sz="1600" dirty="0" smtClean="0"/>
              <a:t>Le </a:t>
            </a:r>
            <a:r>
              <a:rPr lang="fr-FR" sz="1600" dirty="0"/>
              <a:t>RNCP ne comporte que des certifications à visée directement professionnelles, et ne prend donc pas en compte des diplômes généraux (bac général, brevet</a:t>
            </a:r>
            <a:r>
              <a:rPr lang="fr-FR" sz="1600" dirty="0" smtClean="0"/>
              <a:t>) y sont inscrits :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fr-FR" sz="1000" i="1" dirty="0" smtClean="0"/>
              <a:t> </a:t>
            </a:r>
            <a:endParaRPr lang="fr-FR" sz="1000" i="1" dirty="0"/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r-FR" sz="1600" b="1" dirty="0" smtClean="0"/>
              <a:t>De </a:t>
            </a:r>
            <a:r>
              <a:rPr lang="fr-FR" sz="1600" b="1" dirty="0"/>
              <a:t>droit </a:t>
            </a:r>
            <a:r>
              <a:rPr lang="fr-FR" sz="1600" dirty="0" smtClean="0"/>
              <a:t>: 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dirty="0" smtClean="0"/>
              <a:t>les </a:t>
            </a:r>
            <a:r>
              <a:rPr lang="fr-FR" sz="1600" dirty="0"/>
              <a:t>diplômes et titres à finalité professionnelle </a:t>
            </a:r>
            <a:r>
              <a:rPr lang="fr-FR" sz="1600" dirty="0" smtClean="0"/>
              <a:t> délivrés par </a:t>
            </a:r>
            <a:r>
              <a:rPr lang="fr-FR" sz="1600" dirty="0"/>
              <a:t>l’État ou au nom de </a:t>
            </a:r>
            <a:r>
              <a:rPr lang="fr-FR" sz="1600" dirty="0" smtClean="0"/>
              <a:t>l'État (LMD)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dirty="0" smtClean="0"/>
              <a:t>ainsi que les </a:t>
            </a:r>
            <a:r>
              <a:rPr lang="fr-FR" sz="1600" dirty="0"/>
              <a:t>titres </a:t>
            </a:r>
            <a:r>
              <a:rPr lang="fr-FR" sz="1600" dirty="0" smtClean="0"/>
              <a:t>d’ingénieur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900" dirty="0" smtClean="0"/>
              <a:t> </a:t>
            </a:r>
            <a:endParaRPr lang="fr-FR" sz="900" dirty="0"/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r-FR" sz="1600" b="1" dirty="0" smtClean="0"/>
              <a:t>Après </a:t>
            </a:r>
            <a:r>
              <a:rPr lang="fr-FR" sz="1600" b="1" dirty="0"/>
              <a:t>avis de la </a:t>
            </a:r>
            <a:r>
              <a:rPr lang="fr-FR" sz="1600" b="1" dirty="0" smtClean="0"/>
              <a:t>CNCP </a:t>
            </a:r>
            <a:r>
              <a:rPr lang="fr-FR" sz="1600" dirty="0" smtClean="0"/>
              <a:t>à </a:t>
            </a:r>
            <a:r>
              <a:rPr lang="fr-FR" sz="1600" dirty="0"/>
              <a:t>la demande des autorités ou organismes qui les ont créés</a:t>
            </a:r>
            <a:endParaRPr lang="fr-FR" sz="1600" dirty="0" smtClean="0"/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dirty="0" smtClean="0"/>
              <a:t>Les diplômes </a:t>
            </a:r>
            <a:r>
              <a:rPr lang="fr-FR" sz="1600" dirty="0"/>
              <a:t>et titres à finalité professionnelle </a:t>
            </a:r>
            <a:r>
              <a:rPr lang="fr-FR" sz="1600" dirty="0" smtClean="0"/>
              <a:t>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1600" dirty="0" smtClean="0"/>
              <a:t>Les </a:t>
            </a:r>
            <a:r>
              <a:rPr lang="fr-FR" sz="1600" dirty="0"/>
              <a:t>certificats de qualification professionnelle </a:t>
            </a:r>
            <a:r>
              <a:rPr lang="fr-FR" sz="1600" dirty="0" smtClean="0"/>
              <a:t>(CQP de branches mais sur les 1 000 recensés seuls 322 y figurent)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050" dirty="0" smtClean="0"/>
              <a:t> </a:t>
            </a:r>
            <a:endParaRPr lang="fr-FR" sz="1050" dirty="0"/>
          </a:p>
          <a:p>
            <a:r>
              <a:rPr lang="fr-FR" sz="1600" dirty="0" smtClean="0"/>
              <a:t>A ce jour  </a:t>
            </a:r>
            <a:r>
              <a:rPr lang="fr-FR" sz="1600" dirty="0"/>
              <a:t>le répertoire </a:t>
            </a:r>
            <a:r>
              <a:rPr lang="fr-FR" sz="1600" dirty="0" smtClean="0"/>
              <a:t>compte 8.912 titres actifs, </a:t>
            </a:r>
            <a:r>
              <a:rPr lang="fr-FR" sz="1600" dirty="0"/>
              <a:t>dont </a:t>
            </a:r>
            <a:r>
              <a:rPr lang="fr-FR" sz="1600" dirty="0" smtClean="0"/>
              <a:t>7.030 de </a:t>
            </a:r>
            <a:r>
              <a:rPr lang="fr-FR" sz="1600" dirty="0"/>
              <a:t>droit et </a:t>
            </a:r>
            <a:r>
              <a:rPr lang="fr-FR" sz="1600" dirty="0" smtClean="0"/>
              <a:t>1.882 sur </a:t>
            </a:r>
            <a:r>
              <a:rPr lang="fr-FR" sz="1600" dirty="0"/>
              <a:t>demande</a:t>
            </a:r>
            <a:r>
              <a:rPr lang="fr-FR" sz="1600" dirty="0" smtClean="0"/>
              <a:t>.</a:t>
            </a:r>
          </a:p>
          <a:p>
            <a:r>
              <a:rPr lang="fr-FR" sz="1050" dirty="0" smtClean="0"/>
              <a:t> </a:t>
            </a:r>
            <a:r>
              <a:rPr lang="fr-FR" sz="1600" dirty="0" smtClean="0"/>
              <a:t>Parmi </a:t>
            </a:r>
            <a:r>
              <a:rPr lang="fr-FR" sz="1600" dirty="0"/>
              <a:t>les titres certifiés de </a:t>
            </a:r>
            <a:r>
              <a:rPr lang="fr-FR" sz="1600" dirty="0" smtClean="0"/>
              <a:t>droit</a:t>
            </a:r>
            <a:r>
              <a:rPr lang="fr-FR" sz="1600" dirty="0"/>
              <a:t> </a:t>
            </a:r>
            <a:r>
              <a:rPr lang="fr-FR" sz="1600" dirty="0" smtClean="0"/>
              <a:t>on comptait 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/>
              <a:t>5.069 </a:t>
            </a:r>
            <a:r>
              <a:rPr lang="fr-FR" sz="1600" dirty="0"/>
              <a:t>de l’enseignement supérieur </a:t>
            </a:r>
            <a:r>
              <a:rPr lang="fr-FR" sz="1600" dirty="0" smtClean="0"/>
              <a:t>Universitaire</a:t>
            </a:r>
            <a:endParaRPr lang="fr-FR" sz="1600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829 de l’Éducation </a:t>
            </a:r>
            <a:r>
              <a:rPr lang="fr-FR" sz="1600" dirty="0" smtClean="0"/>
              <a:t>nationale</a:t>
            </a:r>
            <a:r>
              <a:rPr lang="fr-FR" sz="16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516 </a:t>
            </a:r>
            <a:r>
              <a:rPr lang="fr-FR" sz="1600"/>
              <a:t>titres </a:t>
            </a:r>
            <a:r>
              <a:rPr lang="fr-FR" sz="1600" smtClean="0"/>
              <a:t>d’ingénieur</a:t>
            </a:r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/>
              <a:t>616 répartis sous </a:t>
            </a:r>
            <a:r>
              <a:rPr lang="fr-FR" sz="1600" dirty="0"/>
              <a:t>tutelle du ministère de l’Agriculture, </a:t>
            </a:r>
            <a:r>
              <a:rPr lang="fr-FR" sz="1600" dirty="0" smtClean="0"/>
              <a:t>de </a:t>
            </a:r>
            <a:r>
              <a:rPr lang="fr-FR" sz="1600" dirty="0"/>
              <a:t>l’emploi, </a:t>
            </a:r>
            <a:r>
              <a:rPr lang="fr-FR" sz="1600" dirty="0" smtClean="0"/>
              <a:t> de </a:t>
            </a:r>
            <a:r>
              <a:rPr lang="fr-FR" sz="1600" dirty="0"/>
              <a:t>la jeunesse et des </a:t>
            </a:r>
            <a:r>
              <a:rPr lang="fr-FR" sz="1600" dirty="0" smtClean="0"/>
              <a:t>sports, de </a:t>
            </a:r>
            <a:r>
              <a:rPr lang="fr-FR" sz="1600" dirty="0"/>
              <a:t>la </a:t>
            </a:r>
            <a:r>
              <a:rPr lang="fr-FR" sz="1600" dirty="0" smtClean="0"/>
              <a:t>santé et de </a:t>
            </a:r>
            <a:r>
              <a:rPr lang="fr-FR" sz="1600" dirty="0"/>
              <a:t>la DGAS (Direction générale de l’action sociale</a:t>
            </a:r>
            <a:r>
              <a:rPr lang="fr-F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26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4982433" y="307262"/>
            <a:ext cx="257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EQUIVALENCES NIVEAUX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09120" y="20389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8640" y="1052736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/>
              <a:t>Les diplômes et titres à finalité professionnelle </a:t>
            </a:r>
            <a:r>
              <a:rPr lang="fr-FR" dirty="0" smtClean="0"/>
              <a:t>sont </a:t>
            </a:r>
            <a:r>
              <a:rPr lang="fr-FR" dirty="0"/>
              <a:t>classés </a:t>
            </a: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 </a:t>
            </a:r>
            <a:r>
              <a:rPr lang="fr-FR" dirty="0"/>
              <a:t>domaine d'activité </a:t>
            </a:r>
            <a:r>
              <a:rPr lang="fr-FR" dirty="0" smtClean="0"/>
              <a:t>(code NSF)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 niveau</a:t>
            </a:r>
            <a:r>
              <a:rPr lang="fr-FR" dirty="0"/>
              <a:t> </a:t>
            </a:r>
            <a:r>
              <a:rPr lang="fr-FR" dirty="0" smtClean="0"/>
              <a:t>(nomenclature française  et européenne)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0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4714"/>
              </p:ext>
            </p:extLst>
          </p:nvPr>
        </p:nvGraphicFramePr>
        <p:xfrm>
          <a:off x="169917" y="3140968"/>
          <a:ext cx="8578547" cy="3298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314"/>
                <a:gridCol w="1545452"/>
                <a:gridCol w="1738633"/>
                <a:gridCol w="1793868"/>
                <a:gridCol w="1512168"/>
                <a:gridCol w="1008112"/>
              </a:tblGrid>
              <a:tr h="800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cap="all" spc="20" dirty="0">
                          <a:effectLst/>
                        </a:rPr>
                        <a:t>ANNÉES APRÈS LE BAC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cap="all" spc="20" dirty="0">
                          <a:effectLst/>
                        </a:rPr>
                        <a:t>DIPLÔMES ET GRADES FRANÇAIS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cap="all" spc="20" dirty="0">
                          <a:effectLst/>
                        </a:rPr>
                        <a:t>NIVEAU NOMENCLATURE FRANÇAISE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cap="all" spc="20">
                          <a:effectLst/>
                        </a:rPr>
                        <a:t>TITRES CERTIFIÉS</a:t>
                      </a:r>
                      <a:endParaRPr lang="fr-FR" sz="1400" spc="2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cap="all" spc="20">
                          <a:effectLst/>
                        </a:rPr>
                        <a:t>NIVEAU NOMENCLATURE EUROPÉENNE (CEC*)</a:t>
                      </a:r>
                      <a:endParaRPr lang="fr-FR" sz="1400" spc="2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cap="all" spc="20" dirty="0">
                          <a:effectLst/>
                        </a:rPr>
                        <a:t>CRÉDITS EUROPÉENS ECTS**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</a:tr>
              <a:tr h="456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Bac+8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Doctorat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I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-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8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/>
                      <a:endParaRPr lang="fr-FR" sz="1400" spc="20">
                        <a:effectLst/>
                        <a:latin typeface="Georgia"/>
                      </a:endParaRPr>
                    </a:p>
                  </a:txBody>
                  <a:tcPr marL="65379" marR="65379" marT="65379" marB="65379" anchor="b"/>
                </a:tc>
              </a:tr>
              <a:tr h="434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Bac +5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Master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I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Titre RNCP Niveau 1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7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>
                          <a:effectLst/>
                        </a:rPr>
                        <a:t>300</a:t>
                      </a:r>
                      <a:endParaRPr lang="fr-FR" sz="1400" spc="2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</a:tr>
              <a:tr h="41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>
                          <a:effectLst/>
                        </a:rPr>
                        <a:t>Bac+3</a:t>
                      </a:r>
                      <a:endParaRPr lang="fr-FR" sz="1400" spc="2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Licence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>
                          <a:effectLst/>
                        </a:rPr>
                        <a:t>Niveau II</a:t>
                      </a:r>
                      <a:endParaRPr lang="fr-FR" sz="1400" spc="2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Titre RNCP Niveau 2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6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180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</a:tr>
              <a:tr h="41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>
                          <a:effectLst/>
                        </a:rPr>
                        <a:t>Bac+2</a:t>
                      </a:r>
                      <a:endParaRPr lang="fr-FR" sz="1400" spc="2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BTS et DUT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>
                          <a:effectLst/>
                        </a:rPr>
                        <a:t>Niveau III</a:t>
                      </a:r>
                      <a:endParaRPr lang="fr-FR" sz="1400" spc="2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Titre RNCP Niveau 3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5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120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/>
                </a:tc>
              </a:tr>
              <a:tr h="65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 smtClean="0">
                          <a:effectLst/>
                        </a:rPr>
                        <a:t>Bac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 smtClean="0">
                          <a:effectLst/>
                        </a:rPr>
                        <a:t>BAC</a:t>
                      </a:r>
                      <a:r>
                        <a:rPr lang="fr-FR" sz="1400" spc="20" baseline="0" dirty="0" smtClean="0">
                          <a:effectLst/>
                        </a:rPr>
                        <a:t> g</a:t>
                      </a:r>
                      <a:r>
                        <a:rPr lang="fr-FR" sz="1400" spc="20" dirty="0" smtClean="0">
                          <a:effectLst/>
                        </a:rPr>
                        <a:t>énéral</a:t>
                      </a:r>
                      <a:r>
                        <a:rPr lang="fr-FR" sz="1400" spc="20" dirty="0">
                          <a:effectLst/>
                        </a:rPr>
                        <a:t>, technologique ou professionnel</a:t>
                      </a: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</a:t>
                      </a:r>
                      <a:r>
                        <a:rPr lang="fr-FR" sz="1400" spc="20" dirty="0" smtClean="0">
                          <a:effectLst/>
                        </a:rPr>
                        <a:t>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Titre RNCP Niveau </a:t>
                      </a:r>
                      <a:r>
                        <a:rPr lang="fr-FR" sz="1400" spc="2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spc="20" dirty="0">
                          <a:effectLst/>
                        </a:rPr>
                        <a:t>Niveau </a:t>
                      </a:r>
                      <a:r>
                        <a:rPr lang="fr-FR" sz="1400" spc="2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spc="20" dirty="0">
                        <a:effectLst/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5379" marR="65379" marT="65379" marB="65379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20" dirty="0">
                        <a:effectLst/>
                        <a:latin typeface="Georgia"/>
                      </a:endParaRPr>
                    </a:p>
                  </a:txBody>
                  <a:tcPr marL="65379" marR="65379" marT="65379" marB="65379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1520" y="2204864"/>
            <a:ext cx="843528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373737"/>
                </a:solidFill>
                <a:latin typeface="inherit"/>
                <a:ea typeface="Times New Roman" pitchFamily="18" charset="0"/>
                <a:cs typeface="Arial" pitchFamily="34" charset="0"/>
              </a:rPr>
              <a:t>* CEC : cadre Européen des Certifications</a:t>
            </a:r>
            <a:r>
              <a:rPr lang="fr-FR" sz="1000" dirty="0"/>
              <a:t> </a:t>
            </a:r>
            <a:r>
              <a:rPr lang="fr-FR" sz="1000" dirty="0">
                <a:solidFill>
                  <a:srgbClr val="75757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pour l’éducation et la formation tout au long de la vie qui permet aux pays européens d’établir un lien entre leurs systèmes de certifications.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**ECTS : European Credit Transfer and Accumulation System</a:t>
            </a:r>
            <a:r>
              <a:rPr kumimoji="0" lang="en-US" altLang="fr-FR" sz="1000" b="0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information, un semestre correspond à 30 crédits ECTS. Par conséquent, une année académique correspond à 60 crédits ECTS.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67944" y="139486"/>
            <a:ext cx="5025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titre certifié permet-il une équivalence de droit vers un titre supérieur 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923928" y="175124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1839" y="1122272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La CNCP fut à l’origine créée pour faciliter la traduction académique en </a:t>
            </a:r>
            <a:r>
              <a:rPr lang="fr-FR" sz="1600" u="sng" dirty="0"/>
              <a:t>compétences professionnelles</a:t>
            </a:r>
            <a:r>
              <a:rPr lang="fr-FR" sz="1600" dirty="0"/>
              <a:t> lisibles par tous dans l’optique de </a:t>
            </a:r>
            <a:r>
              <a:rPr lang="fr-FR" sz="1600" dirty="0" smtClean="0"/>
              <a:t>faciliter l’accès </a:t>
            </a:r>
            <a:r>
              <a:rPr lang="fr-FR" sz="1600" dirty="0"/>
              <a:t>à </a:t>
            </a:r>
            <a:r>
              <a:rPr lang="fr-FR" sz="1600" dirty="0" smtClean="0"/>
              <a:t>l’emploi, la </a:t>
            </a:r>
            <a:r>
              <a:rPr lang="fr-FR" sz="1600" dirty="0"/>
              <a:t>gestion des ressources </a:t>
            </a:r>
            <a:r>
              <a:rPr lang="fr-FR" sz="1600" dirty="0" smtClean="0"/>
              <a:t>humaines, la </a:t>
            </a:r>
            <a:r>
              <a:rPr lang="fr-FR" sz="1600" dirty="0"/>
              <a:t>mobilité professionnelle. </a:t>
            </a:r>
          </a:p>
          <a:p>
            <a:pPr algn="just"/>
            <a:r>
              <a:rPr lang="fr-FR" sz="1600" dirty="0" smtClean="0"/>
              <a:t>L’échelle </a:t>
            </a:r>
            <a:r>
              <a:rPr lang="fr-FR" sz="1600" dirty="0"/>
              <a:t>de </a:t>
            </a:r>
            <a:r>
              <a:rPr lang="fr-FR" sz="1600" dirty="0" smtClean="0"/>
              <a:t>niveaux permet </a:t>
            </a:r>
            <a:r>
              <a:rPr lang="fr-FR" sz="1600" dirty="0"/>
              <a:t>aux entreprises de positionner les titres dans la hiérarchie des emplois</a:t>
            </a:r>
            <a:r>
              <a:rPr lang="fr-FR" sz="1600" dirty="0" smtClean="0"/>
              <a:t>. </a:t>
            </a:r>
            <a:endParaRPr lang="fr-FR" sz="1600" i="1" dirty="0" smtClean="0"/>
          </a:p>
          <a:p>
            <a:pPr lvl="0" algn="just"/>
            <a:endParaRPr lang="fr-FR" sz="1600" i="1" dirty="0" smtClean="0"/>
          </a:p>
          <a:p>
            <a:pPr lvl="0" algn="just"/>
            <a:r>
              <a:rPr lang="fr-FR" sz="1600" b="1" dirty="0" smtClean="0"/>
              <a:t>Elle n’évalue pas la </a:t>
            </a:r>
            <a:r>
              <a:rPr lang="fr-FR" sz="1600" b="1" dirty="0"/>
              <a:t>qualité des </a:t>
            </a:r>
            <a:r>
              <a:rPr lang="fr-FR" sz="1600" b="1" dirty="0" smtClean="0"/>
              <a:t>formations.</a:t>
            </a:r>
            <a:endParaRPr lang="fr-FR" sz="1600" b="1" u="sng" dirty="0" smtClean="0"/>
          </a:p>
          <a:p>
            <a:pPr algn="just"/>
            <a:endParaRPr lang="fr-FR" sz="1600" dirty="0" smtClean="0"/>
          </a:p>
          <a:p>
            <a:pPr algn="just"/>
            <a:r>
              <a:rPr lang="fr-FR" sz="1600" dirty="0" smtClean="0"/>
              <a:t>Ces </a:t>
            </a:r>
            <a:r>
              <a:rPr lang="fr-FR" sz="1600" dirty="0"/>
              <a:t>niveaux sont pris en compte pour les concours de la fonction publique, mais pas forcément dans le cadre de poursuites </a:t>
            </a:r>
            <a:r>
              <a:rPr lang="fr-FR" sz="1600" dirty="0" smtClean="0"/>
              <a:t>d'études.</a:t>
            </a:r>
            <a:endParaRPr lang="fr-FR" sz="1600" u="sng" dirty="0"/>
          </a:p>
          <a:p>
            <a:pPr lvl="0" algn="just"/>
            <a:r>
              <a:rPr lang="fr-FR" sz="1600" u="sng" dirty="0" smtClean="0"/>
              <a:t>En conséquence il </a:t>
            </a:r>
            <a:r>
              <a:rPr lang="fr-FR" sz="1600" u="sng" dirty="0"/>
              <a:t>n’existe pas d’équivalence de droit entre deux titres certifiés</a:t>
            </a:r>
            <a:r>
              <a:rPr lang="fr-FR" sz="1600" dirty="0"/>
              <a:t>. </a:t>
            </a:r>
            <a:endParaRPr lang="fr-FR" sz="1600" dirty="0" smtClean="0"/>
          </a:p>
          <a:p>
            <a:pPr lvl="0" algn="just"/>
            <a:r>
              <a:rPr lang="fr-FR" sz="1600" i="1" dirty="0" smtClean="0"/>
              <a:t>Ainsi</a:t>
            </a:r>
            <a:r>
              <a:rPr lang="fr-FR" sz="1600" i="1" dirty="0"/>
              <a:t>, un étudiant titulaire d’un titre certifié niveau </a:t>
            </a:r>
            <a:r>
              <a:rPr lang="fr-FR" sz="1600" i="1" dirty="0" smtClean="0"/>
              <a:t>3 ne </a:t>
            </a:r>
            <a:r>
              <a:rPr lang="fr-FR" sz="1600" i="1" dirty="0"/>
              <a:t>peut pas intégrer directement un diplôme certifié de niveau </a:t>
            </a:r>
            <a:r>
              <a:rPr lang="fr-FR" sz="1600" i="1" dirty="0" smtClean="0"/>
              <a:t>2, </a:t>
            </a:r>
            <a:r>
              <a:rPr lang="fr-FR" sz="1600" i="1" dirty="0"/>
              <a:t>même dans le même domaine d’activité</a:t>
            </a:r>
            <a:r>
              <a:rPr lang="fr-FR" sz="1600" i="1" dirty="0" smtClean="0"/>
              <a:t>.</a:t>
            </a:r>
          </a:p>
          <a:p>
            <a:pPr lvl="0" algn="just"/>
            <a:endParaRPr lang="fr-FR" sz="1600" dirty="0"/>
          </a:p>
          <a:p>
            <a:pPr lvl="0" algn="just"/>
            <a:r>
              <a:rPr lang="fr-FR" sz="1600" dirty="0" smtClean="0"/>
              <a:t>Il </a:t>
            </a:r>
            <a:r>
              <a:rPr lang="fr-FR" sz="1600" dirty="0"/>
              <a:t>n’existe pas non plus d’équivalence de droit pour intégrer une formation universitaire. </a:t>
            </a:r>
            <a:endParaRPr lang="fr-FR" sz="1600" dirty="0" smtClean="0"/>
          </a:p>
          <a:p>
            <a:pPr lvl="0" algn="just"/>
            <a:r>
              <a:rPr lang="fr-FR" sz="1600" b="1" dirty="0" smtClean="0"/>
              <a:t>Chaque autorité délivrant un titre ou une certification est libre de mettre en place ses prérequis et donc de choisir les filières d’où sont issus ses étudiants</a:t>
            </a:r>
            <a:r>
              <a:rPr lang="fr-FR" sz="1600" dirty="0"/>
              <a:t>.</a:t>
            </a:r>
            <a:endParaRPr lang="fr-FR" sz="1600" dirty="0" smtClean="0"/>
          </a:p>
          <a:p>
            <a:pPr lvl="0"/>
            <a:endParaRPr lang="fr-FR" sz="1600" dirty="0" smtClean="0"/>
          </a:p>
          <a:p>
            <a:pPr lvl="0"/>
            <a:r>
              <a:rPr lang="fr-FR" sz="1600" dirty="0" smtClean="0"/>
              <a:t>Il en est de même entre 2 universités ! </a:t>
            </a:r>
            <a:endParaRPr lang="fr-FR" dirty="0"/>
          </a:p>
        </p:txBody>
      </p:sp>
      <p:sp>
        <p:nvSpPr>
          <p:cNvPr id="3" name="Flèche à trois pointes 2"/>
          <p:cNvSpPr/>
          <p:nvPr/>
        </p:nvSpPr>
        <p:spPr>
          <a:xfrm>
            <a:off x="5854283" y="2348880"/>
            <a:ext cx="608076" cy="42508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Virage 7"/>
          <p:cNvSpPr/>
          <p:nvPr/>
        </p:nvSpPr>
        <p:spPr>
          <a:xfrm>
            <a:off x="5351617" y="5599002"/>
            <a:ext cx="424445" cy="5876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gauche 8"/>
          <p:cNvSpPr/>
          <p:nvPr/>
        </p:nvSpPr>
        <p:spPr>
          <a:xfrm>
            <a:off x="7909033" y="5477844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30726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Comment obtenir </a:t>
            </a:r>
            <a:r>
              <a:rPr lang="fr-FR" b="1" dirty="0"/>
              <a:t>un titre RCNP ?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09120" y="20389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1556792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Trouver dans le centre de formation la </a:t>
            </a:r>
            <a:r>
              <a:rPr lang="fr-FR" b="1" dirty="0"/>
              <a:t>bonne personne pour le </a:t>
            </a:r>
            <a:r>
              <a:rPr lang="fr-FR" b="1" dirty="0" smtClean="0"/>
              <a:t>faire ! </a:t>
            </a:r>
          </a:p>
          <a:p>
            <a:endParaRPr lang="fr-FR" dirty="0"/>
          </a:p>
          <a:p>
            <a:r>
              <a:rPr lang="fr-FR" b="1" dirty="0" smtClean="0"/>
              <a:t>Faire </a:t>
            </a:r>
            <a:r>
              <a:rPr lang="fr-FR" b="1" dirty="0"/>
              <a:t>le lien entre formation et </a:t>
            </a:r>
            <a:r>
              <a:rPr lang="fr-FR" b="1" dirty="0" smtClean="0"/>
              <a:t>compétences :</a:t>
            </a:r>
          </a:p>
          <a:p>
            <a:r>
              <a:rPr lang="fr-FR" i="1" dirty="0" smtClean="0"/>
              <a:t>Bâtir </a:t>
            </a:r>
            <a:r>
              <a:rPr lang="fr-FR" i="1" dirty="0"/>
              <a:t>un outil qui va permettre aux </a:t>
            </a:r>
            <a:r>
              <a:rPr lang="fr-FR" i="1" dirty="0" smtClean="0"/>
              <a:t>formateurs de </a:t>
            </a:r>
            <a:r>
              <a:rPr lang="fr-FR" i="1" dirty="0"/>
              <a:t>dialoguer avec </a:t>
            </a:r>
            <a:r>
              <a:rPr lang="fr-FR" i="1" dirty="0" smtClean="0"/>
              <a:t>l’entreprise.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enseignants peuvent dire ce que leurs étudiants </a:t>
            </a:r>
            <a:r>
              <a:rPr lang="fr-FR" u="sng" dirty="0"/>
              <a:t>savent</a:t>
            </a:r>
            <a:r>
              <a:rPr lang="fr-FR" dirty="0"/>
              <a:t>, mais l’entreprise, elle, veut savoir ce qu’ils sont </a:t>
            </a:r>
            <a:r>
              <a:rPr lang="fr-FR" u="sng" dirty="0"/>
              <a:t>capables</a:t>
            </a:r>
            <a:r>
              <a:rPr lang="fr-FR" dirty="0"/>
              <a:t> de faire</a:t>
            </a:r>
            <a:r>
              <a:rPr lang="fr-FR" dirty="0" smtClean="0"/>
              <a:t>. :</a:t>
            </a:r>
            <a:endParaRPr lang="fr-FR" dirty="0"/>
          </a:p>
          <a:p>
            <a:r>
              <a:rPr lang="fr-FR" dirty="0" smtClean="0"/>
              <a:t>	cela leur permet </a:t>
            </a:r>
            <a:r>
              <a:rPr lang="fr-FR" dirty="0"/>
              <a:t>de savoir ce qu’on peut confier comme tâche à un </a:t>
            </a:r>
            <a:r>
              <a:rPr lang="fr-FR" dirty="0" smtClean="0"/>
              <a:t>	apprenant et </a:t>
            </a:r>
            <a:r>
              <a:rPr lang="fr-FR" dirty="0"/>
              <a:t>à quel moment de sa formation. 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Avoir du temps ! </a:t>
            </a:r>
          </a:p>
          <a:p>
            <a:r>
              <a:rPr lang="fr-FR" dirty="0" smtClean="0"/>
              <a:t>Il </a:t>
            </a:r>
            <a:r>
              <a:rPr lang="fr-FR" dirty="0"/>
              <a:t>faut compter entre deux et quatre mois pour monter le dossier, puis </a:t>
            </a:r>
            <a:r>
              <a:rPr lang="fr-FR" dirty="0" smtClean="0"/>
              <a:t>officiellement 8 </a:t>
            </a:r>
            <a:r>
              <a:rPr lang="fr-FR" dirty="0"/>
              <a:t>à </a:t>
            </a:r>
            <a:r>
              <a:rPr lang="fr-FR" dirty="0" smtClean="0"/>
              <a:t>12 mois </a:t>
            </a:r>
            <a:r>
              <a:rPr lang="fr-FR" dirty="0"/>
              <a:t>de la saisine du dossier jusqu'à l'inscription </a:t>
            </a:r>
            <a:r>
              <a:rPr lang="fr-FR" dirty="0" smtClean="0"/>
              <a:t>effective …</a:t>
            </a:r>
          </a:p>
          <a:p>
            <a:r>
              <a:rPr lang="fr-FR" i="1" dirty="0" smtClean="0"/>
              <a:t>(2 ans à ce jour)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7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59796" y="30726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L’intérêt d’obtenir </a:t>
            </a:r>
            <a:r>
              <a:rPr lang="fr-FR" b="1" dirty="0"/>
              <a:t>un </a:t>
            </a:r>
            <a:r>
              <a:rPr lang="fr-FR" b="1" dirty="0" smtClean="0"/>
              <a:t>titre certifié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82758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09120" y="203896"/>
            <a:ext cx="0" cy="5760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Picture 11" descr="C:\Users\dave.SUPTERTIAIRE.000\Desktop\logo_suptertiaire_CMYK_orange_bl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6"/>
            <a:ext cx="3190538" cy="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1268760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L’inscription de leurs titres au RNCP est devenue stratégique </a:t>
            </a:r>
          </a:p>
          <a:p>
            <a:pPr algn="ctr"/>
            <a:r>
              <a:rPr lang="fr-FR" dirty="0"/>
              <a:t>pour tous les établissements quelle que soit leur taille.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C’est d’abord une </a:t>
            </a:r>
            <a:r>
              <a:rPr lang="fr-FR" b="1" dirty="0"/>
              <a:t>question d’image </a:t>
            </a:r>
            <a:r>
              <a:rPr lang="fr-FR" dirty="0"/>
              <a:t>: </a:t>
            </a:r>
          </a:p>
          <a:p>
            <a:pPr algn="just"/>
            <a:r>
              <a:rPr lang="fr-FR" dirty="0"/>
              <a:t>cela rassure les </a:t>
            </a:r>
            <a:r>
              <a:rPr lang="fr-FR" dirty="0" smtClean="0"/>
              <a:t>apprenants (et </a:t>
            </a:r>
            <a:r>
              <a:rPr lang="fr-FR" dirty="0"/>
              <a:t>leurs </a:t>
            </a:r>
            <a:r>
              <a:rPr lang="fr-FR" dirty="0" smtClean="0"/>
              <a:t>parents) </a:t>
            </a:r>
            <a:r>
              <a:rPr lang="fr-FR" dirty="0"/>
              <a:t>sur la "valeur du diplôme" et les débouchés de la formation.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Ensuite, il y a un </a:t>
            </a:r>
            <a:r>
              <a:rPr lang="fr-FR" b="1" dirty="0"/>
              <a:t>aspect financier </a:t>
            </a:r>
            <a:r>
              <a:rPr lang="fr-FR" dirty="0"/>
              <a:t>: </a:t>
            </a:r>
          </a:p>
          <a:p>
            <a:pPr algn="just"/>
            <a:r>
              <a:rPr lang="fr-FR" dirty="0"/>
              <a:t>Avoir un titre inscrit au RNCP permet de faciliter l’accès aux financements de Pôle Emploi, du </a:t>
            </a:r>
            <a:r>
              <a:rPr lang="fr-FR" dirty="0" err="1"/>
              <a:t>Fongecif</a:t>
            </a:r>
            <a:r>
              <a:rPr lang="fr-FR" dirty="0"/>
              <a:t> ou des OPCA (organismes paritaires collecteurs agréés), notamment pour les contrats de professionnalisation.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C’est également une condition pour proposer de l’apprentissage.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Enfin, un titre RNCP constitue un véritable </a:t>
            </a:r>
            <a:r>
              <a:rPr lang="fr-FR" b="1" dirty="0"/>
              <a:t>actif</a:t>
            </a:r>
            <a:r>
              <a:rPr lang="fr-FR" dirty="0"/>
              <a:t> pour l’entreprise, qui peut se décliner pédagogiquement et économiquement.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9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1492</Words>
  <Application>Microsoft Office PowerPoint</Application>
  <PresentationFormat>Affichage à l'écran (4:3)</PresentationFormat>
  <Paragraphs>246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dave</dc:creator>
  <cp:lastModifiedBy>clea</cp:lastModifiedBy>
  <cp:revision>45</cp:revision>
  <cp:lastPrinted>2014-10-07T09:56:19Z</cp:lastPrinted>
  <dcterms:created xsi:type="dcterms:W3CDTF">2014-10-03T08:31:25Z</dcterms:created>
  <dcterms:modified xsi:type="dcterms:W3CDTF">2015-06-11T15:05:16Z</dcterms:modified>
</cp:coreProperties>
</file>